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0"/>
  </p:normalViewPr>
  <p:slideViewPr>
    <p:cSldViewPr snapToGrid="0" snapToObjects="1">
      <p:cViewPr varScale="1">
        <p:scale>
          <a:sx n="90" d="100"/>
          <a:sy n="90" d="100"/>
        </p:scale>
        <p:origin x="23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martinjc.github.io/UK-GeoJSON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72992-0AF3-4445-BD29-60718EC501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House Price Affordability and access to amenities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CE3EEF-F099-664D-A4EF-5351CC979E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Across England and wales</a:t>
            </a:r>
          </a:p>
        </p:txBody>
      </p:sp>
    </p:spTree>
    <p:extLst>
      <p:ext uri="{BB962C8B-B14F-4D97-AF65-F5344CB8AC3E}">
        <p14:creationId xmlns:p14="http://schemas.microsoft.com/office/powerpoint/2010/main" val="1715363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E7C25-4A1E-9A44-B79C-410DC81C9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suggestions for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F865D-B0B4-D44A-979B-07851E864F7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Distinctive patterns of clustering seen</a:t>
            </a:r>
          </a:p>
          <a:p>
            <a:r>
              <a:rPr lang="en-US" dirty="0"/>
              <a:t>One cluster </a:t>
            </a:r>
            <a:r>
              <a:rPr lang="en-US" dirty="0" err="1"/>
              <a:t>centred</a:t>
            </a:r>
            <a:r>
              <a:rPr lang="en-US" dirty="0"/>
              <a:t> closely on London</a:t>
            </a:r>
          </a:p>
          <a:p>
            <a:r>
              <a:rPr lang="en-US" dirty="0"/>
              <a:t>One cluster only along coast</a:t>
            </a:r>
          </a:p>
          <a:p>
            <a:r>
              <a:rPr lang="en-US" dirty="0"/>
              <a:t>Distinct segregation seen</a:t>
            </a:r>
          </a:p>
          <a:p>
            <a:r>
              <a:rPr lang="en-US" dirty="0"/>
              <a:t>Remove limit on results returned from foursquare</a:t>
            </a:r>
          </a:p>
          <a:p>
            <a:r>
              <a:rPr lang="en-US" dirty="0"/>
              <a:t>Suggest reduce number of factors used for clustering</a:t>
            </a:r>
          </a:p>
          <a:p>
            <a:r>
              <a:rPr lang="en-US" dirty="0"/>
              <a:t>Aggregate categories into broader groups to aid interpretation</a:t>
            </a:r>
          </a:p>
        </p:txBody>
      </p:sp>
    </p:spTree>
    <p:extLst>
      <p:ext uri="{BB962C8B-B14F-4D97-AF65-F5344CB8AC3E}">
        <p14:creationId xmlns:p14="http://schemas.microsoft.com/office/powerpoint/2010/main" val="2948695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74A9-D297-9443-B967-3ABE123A7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Housing affordability and relation to amenities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133C3-77FF-8A46-88CF-5049401202C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How does housing affordability vary across England &amp; Wales?</a:t>
            </a:r>
          </a:p>
          <a:p>
            <a:r>
              <a:rPr lang="en-US" dirty="0"/>
              <a:t>How do different areas compare with regard to type of amenities?</a:t>
            </a:r>
          </a:p>
          <a:p>
            <a:r>
              <a:rPr lang="en-US" dirty="0"/>
              <a:t>When choosing where to live how do we decide?</a:t>
            </a:r>
          </a:p>
          <a:p>
            <a:pPr lvl="1"/>
            <a:r>
              <a:rPr lang="en-US" dirty="0"/>
              <a:t>Price?</a:t>
            </a:r>
          </a:p>
          <a:p>
            <a:pPr lvl="1"/>
            <a:r>
              <a:rPr lang="en-US" dirty="0"/>
              <a:t>Lifestyle?</a:t>
            </a:r>
          </a:p>
          <a:p>
            <a:r>
              <a:rPr lang="en-US" dirty="0"/>
              <a:t>If moving to a new location, what types of amenities are there?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654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4B034-8BD7-B143-85D0-79682A720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F473D-4290-8143-AE4B-552C3E61054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House price </a:t>
            </a:r>
            <a:r>
              <a:rPr lang="en-US" dirty="0" err="1"/>
              <a:t>affordabiltiy</a:t>
            </a:r>
            <a:r>
              <a:rPr lang="en-US" dirty="0"/>
              <a:t> indices</a:t>
            </a:r>
          </a:p>
          <a:p>
            <a:pPr lvl="1"/>
            <a:r>
              <a:rPr lang="en-US" dirty="0"/>
              <a:t>Published by ONS</a:t>
            </a:r>
          </a:p>
          <a:p>
            <a:pPr lvl="1"/>
            <a:r>
              <a:rPr lang="en-US" dirty="0"/>
              <a:t>Indices for each Local authority administrative region</a:t>
            </a:r>
          </a:p>
          <a:p>
            <a:pPr lvl="1"/>
            <a:r>
              <a:rPr lang="en-US" dirty="0"/>
              <a:t>Each year going back to 2002</a:t>
            </a:r>
          </a:p>
          <a:p>
            <a:r>
              <a:rPr lang="en-US" dirty="0"/>
              <a:t>Foursquare places </a:t>
            </a:r>
            <a:r>
              <a:rPr lang="en-US" dirty="0" err="1"/>
              <a:t>api</a:t>
            </a:r>
            <a:endParaRPr lang="en-US" dirty="0"/>
          </a:p>
          <a:p>
            <a:pPr lvl="1"/>
            <a:r>
              <a:rPr lang="en-US" dirty="0"/>
              <a:t>Used to query for venue recommendations for each region</a:t>
            </a:r>
          </a:p>
          <a:p>
            <a:r>
              <a:rPr lang="en-US" dirty="0" err="1"/>
              <a:t>Nominatim</a:t>
            </a:r>
            <a:r>
              <a:rPr lang="en-US" dirty="0"/>
              <a:t> </a:t>
            </a:r>
            <a:r>
              <a:rPr lang="en-US" dirty="0" err="1"/>
              <a:t>streetmap</a:t>
            </a:r>
            <a:r>
              <a:rPr lang="en-US" dirty="0"/>
              <a:t> </a:t>
            </a:r>
            <a:r>
              <a:rPr lang="en-US" dirty="0" err="1"/>
              <a:t>api</a:t>
            </a:r>
            <a:endParaRPr lang="en-US" dirty="0"/>
          </a:p>
          <a:p>
            <a:pPr lvl="1"/>
            <a:r>
              <a:rPr lang="en-US" dirty="0"/>
              <a:t>Latitude/longitude for each region</a:t>
            </a:r>
          </a:p>
          <a:p>
            <a:r>
              <a:rPr lang="en-US" dirty="0"/>
              <a:t>Geographic boundary data</a:t>
            </a:r>
          </a:p>
          <a:p>
            <a:pPr lvl="1"/>
            <a:r>
              <a:rPr lang="en-US" dirty="0"/>
              <a:t>From </a:t>
            </a:r>
            <a:r>
              <a:rPr lang="en-GB" dirty="0">
                <a:hlinkClick r:id="rId2"/>
              </a:rPr>
              <a:t>http://martinjc.github.io/UK-GeoJSON/</a:t>
            </a:r>
            <a:endParaRPr lang="en-GB" dirty="0"/>
          </a:p>
          <a:p>
            <a:pPr lvl="1"/>
            <a:r>
              <a:rPr lang="en-US" dirty="0"/>
              <a:t>Based on ordnance survey data</a:t>
            </a:r>
          </a:p>
          <a:p>
            <a:pPr lvl="1"/>
            <a:r>
              <a:rPr lang="en-US" dirty="0"/>
              <a:t>For plotting </a:t>
            </a:r>
            <a:r>
              <a:rPr lang="en-US" dirty="0" err="1"/>
              <a:t>chorophyl</a:t>
            </a:r>
            <a:r>
              <a:rPr lang="en-US" dirty="0"/>
              <a:t> maps of England &amp; wales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732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B33FF-A7F9-EA43-BB98-2E1D1E716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8A9BB33-163B-5A4E-9584-29006EF3325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Affordability data already fairly clean</a:t>
            </a:r>
          </a:p>
          <a:p>
            <a:r>
              <a:rPr lang="en-US" dirty="0"/>
              <a:t>Used venues list returned from foursquare to build up table of most popular categories for each region</a:t>
            </a:r>
          </a:p>
          <a:p>
            <a:r>
              <a:rPr lang="en-US" dirty="0"/>
              <a:t>Used K-means clustering to segment regions according to most popular venues</a:t>
            </a:r>
          </a:p>
          <a:p>
            <a:pPr lvl="1"/>
            <a:r>
              <a:rPr lang="en-US" dirty="0"/>
              <a:t>5 clusters</a:t>
            </a:r>
          </a:p>
        </p:txBody>
      </p:sp>
    </p:spTree>
    <p:extLst>
      <p:ext uri="{BB962C8B-B14F-4D97-AF65-F5344CB8AC3E}">
        <p14:creationId xmlns:p14="http://schemas.microsoft.com/office/powerpoint/2010/main" val="2052176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8FE65CB-EFD8-497D-A30A-093E20EAC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A3BAB7-759A-EB4E-B871-932F631E4FCD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3465" y="2768421"/>
            <a:ext cx="7552943" cy="2260779"/>
          </a:xfrm>
          <a:prstGeom prst="roundRect">
            <a:avLst>
              <a:gd name="adj" fmla="val 298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3265C2A-0A58-43AD-A406-8F4478E28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B2DC11-983E-454B-9D61-F0C4704E2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pPr algn="l"/>
            <a:r>
              <a:rPr lang="en-US" sz="3300"/>
              <a:t>Top 10 categories for each region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34B494C-BC02-4FE0-BE2B-1E53E150269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/>
          </a:bodyPr>
          <a:lstStyle/>
          <a:p>
            <a:r>
              <a:rPr lang="en-US" sz="1800" dirty="0"/>
              <a:t>extract</a:t>
            </a:r>
          </a:p>
        </p:txBody>
      </p:sp>
    </p:spTree>
    <p:extLst>
      <p:ext uri="{BB962C8B-B14F-4D97-AF65-F5344CB8AC3E}">
        <p14:creationId xmlns:p14="http://schemas.microsoft.com/office/powerpoint/2010/main" val="1175323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8FE65CB-EFD8-497D-A30A-093E20EAC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6469B6-33F8-0240-97B6-3A509C8606D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3465" y="2569774"/>
            <a:ext cx="7843310" cy="2702313"/>
          </a:xfrm>
          <a:prstGeom prst="roundRect">
            <a:avLst>
              <a:gd name="adj" fmla="val 298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265C2A-0A58-43AD-A406-8F4478E28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1CB23D-E75F-E042-BC98-192149A9A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pPr algn="l"/>
            <a:r>
              <a:rPr lang="en-US" sz="3600"/>
              <a:t>Clusters generated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29D48-3982-3F4C-A569-41BC673379D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/>
          </a:bodyPr>
          <a:lstStyle/>
          <a:p>
            <a:r>
              <a:rPr lang="en-US" sz="1800" dirty="0"/>
              <a:t>extract</a:t>
            </a:r>
          </a:p>
        </p:txBody>
      </p:sp>
    </p:spTree>
    <p:extLst>
      <p:ext uri="{BB962C8B-B14F-4D97-AF65-F5344CB8AC3E}">
        <p14:creationId xmlns:p14="http://schemas.microsoft.com/office/powerpoint/2010/main" val="1115261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D4DD4CF-9732-4771-98FE-77886DC91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FD360B8-DE5C-154C-92E4-EE28E51F2A89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906" r="17021"/>
          <a:stretch/>
        </p:blipFill>
        <p:spPr>
          <a:xfrm>
            <a:off x="1" y="10"/>
            <a:ext cx="7479157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2861A9C-C970-4FFE-B67C-222B6F573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791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2FDF82E-EBD8-4EC5-AD10-CD9E70EE8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E91790-9DDF-4F49-81B0-5B3770E1A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pPr algn="l"/>
            <a:r>
              <a:rPr lang="en-US" sz="3600"/>
              <a:t>Affordability in 2018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9F80DBE-0397-43B7-98ED-AEE5C2BFA8E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/>
          </a:bodyPr>
          <a:lstStyle/>
          <a:p>
            <a:r>
              <a:rPr lang="en-US" sz="1800" dirty="0"/>
              <a:t>Ratio of house prices to income</a:t>
            </a:r>
          </a:p>
          <a:p>
            <a:r>
              <a:rPr lang="en-US" sz="1800" dirty="0"/>
              <a:t>London and home counties least affordable</a:t>
            </a:r>
          </a:p>
          <a:p>
            <a:r>
              <a:rPr lang="en-US" sz="1800" dirty="0"/>
              <a:t>Affordability increases further out from London</a:t>
            </a:r>
          </a:p>
          <a:p>
            <a:r>
              <a:rPr lang="en-US" sz="1800" dirty="0"/>
              <a:t>Some distant areas still expensive</a:t>
            </a:r>
          </a:p>
        </p:txBody>
      </p:sp>
    </p:spTree>
    <p:extLst>
      <p:ext uri="{BB962C8B-B14F-4D97-AF65-F5344CB8AC3E}">
        <p14:creationId xmlns:p14="http://schemas.microsoft.com/office/powerpoint/2010/main" val="3648003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D4DD4CF-9732-4771-98FE-77886DC91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0F4634-2DAB-7948-BF40-3F36F5C32D58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203"/>
          <a:stretch/>
        </p:blipFill>
        <p:spPr>
          <a:xfrm>
            <a:off x="1" y="10"/>
            <a:ext cx="7479157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2861A9C-C970-4FFE-B67C-222B6F573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791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2FDF82E-EBD8-4EC5-AD10-CD9E70EE8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226EC7-E808-F848-AAE9-2D6C4A531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pPr algn="l"/>
            <a:r>
              <a:rPr lang="en-US" sz="3600"/>
              <a:t>Venue clusters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11DD08-6C72-4B82-B880-B8AE4039AA0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/>
          </a:bodyPr>
          <a:lstStyle/>
          <a:p>
            <a:r>
              <a:rPr lang="en-US" sz="1800" dirty="0"/>
              <a:t>Cluster 1 (purple) dominated by London</a:t>
            </a:r>
          </a:p>
          <a:p>
            <a:r>
              <a:rPr lang="en-US" sz="1800" dirty="0"/>
              <a:t>Cluster 3 (green) coastal</a:t>
            </a:r>
          </a:p>
          <a:p>
            <a:r>
              <a:rPr lang="en-US" sz="1800" dirty="0"/>
              <a:t>Cluster 4 (orange) cities and more affluent areas</a:t>
            </a:r>
          </a:p>
          <a:p>
            <a:r>
              <a:rPr lang="en-US" sz="1800" dirty="0"/>
              <a:t>Clusters 0 and 2 more rural</a:t>
            </a:r>
          </a:p>
        </p:txBody>
      </p:sp>
    </p:spTree>
    <p:extLst>
      <p:ext uri="{BB962C8B-B14F-4D97-AF65-F5344CB8AC3E}">
        <p14:creationId xmlns:p14="http://schemas.microsoft.com/office/powerpoint/2010/main" val="3825683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D4DD4CF-9732-4771-98FE-77886DC91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1AD5D4-EF99-9347-9782-B465FBFD60C0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958" r="15241" b="-1"/>
          <a:stretch/>
        </p:blipFill>
        <p:spPr>
          <a:xfrm>
            <a:off x="1" y="10"/>
            <a:ext cx="7479157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2861A9C-C970-4FFE-B67C-222B6F573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79161" y="-2"/>
            <a:ext cx="81313" cy="6858002"/>
          </a:xfrm>
          <a:prstGeom prst="rect">
            <a:avLst/>
          </a:prstGeom>
          <a:gradFill flip="none" rotWithShape="1">
            <a:gsLst>
              <a:gs pos="84000">
                <a:srgbClr val="B5B5B5"/>
              </a:gs>
              <a:gs pos="60159">
                <a:srgbClr val="D5D5D5"/>
              </a:gs>
              <a:gs pos="50447">
                <a:srgbClr val="E6E6E6"/>
              </a:gs>
              <a:gs pos="44260">
                <a:srgbClr val="D5D5D5"/>
              </a:gs>
              <a:gs pos="15928">
                <a:srgbClr val="B5B5B5"/>
              </a:gs>
              <a:gs pos="7000">
                <a:srgbClr val="8A8A8A"/>
              </a:gs>
              <a:gs pos="0">
                <a:srgbClr val="BBBBBB"/>
              </a:gs>
              <a:gs pos="93000">
                <a:srgbClr val="8A8A8A"/>
              </a:gs>
              <a:gs pos="100000">
                <a:srgbClr val="BBBBB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2FDF82E-EBD8-4EC5-AD10-CD9E70EE8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D7F675-1038-1E4C-8325-E6EABDCFB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pPr algn="l"/>
            <a:r>
              <a:rPr lang="en-US" sz="3300" dirty="0"/>
              <a:t>Venue clusters and affordability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95414A0-4607-4E5A-9D46-294B407DF0F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5365129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293</Words>
  <Application>Microsoft Macintosh PowerPoint</Application>
  <PresentationFormat>Widescreen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Tw Cen MT</vt:lpstr>
      <vt:lpstr>Droplet</vt:lpstr>
      <vt:lpstr>House Price Affordability and access to amenities</vt:lpstr>
      <vt:lpstr>Housing affordability and relation to amenities</vt:lpstr>
      <vt:lpstr>Datasets used</vt:lpstr>
      <vt:lpstr>methodology</vt:lpstr>
      <vt:lpstr>Top 10 categories for each region</vt:lpstr>
      <vt:lpstr>Clusters generated</vt:lpstr>
      <vt:lpstr>Affordability in 2018</vt:lpstr>
      <vt:lpstr>Venue clusters</vt:lpstr>
      <vt:lpstr>Venue clusters and affordability</vt:lpstr>
      <vt:lpstr>Conclusions and suggestions for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 Price Affordability and access to amenities</dc:title>
  <dc:creator>Microsoft Office User</dc:creator>
  <cp:lastModifiedBy>Microsoft Office User</cp:lastModifiedBy>
  <cp:revision>2</cp:revision>
  <dcterms:created xsi:type="dcterms:W3CDTF">2019-10-25T16:27:41Z</dcterms:created>
  <dcterms:modified xsi:type="dcterms:W3CDTF">2019-10-25T16:29:30Z</dcterms:modified>
</cp:coreProperties>
</file>